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1"/>
  </p:notesMasterIdLst>
  <p:sldIdLst>
    <p:sldId id="284" r:id="rId2"/>
    <p:sldId id="272" r:id="rId3"/>
    <p:sldId id="274" r:id="rId4"/>
    <p:sldId id="273" r:id="rId5"/>
    <p:sldId id="283" r:id="rId6"/>
    <p:sldId id="281" r:id="rId7"/>
    <p:sldId id="275" r:id="rId8"/>
    <p:sldId id="276" r:id="rId9"/>
    <p:sldId id="277" r:id="rId10"/>
    <p:sldId id="278" r:id="rId11"/>
    <p:sldId id="280" r:id="rId12"/>
    <p:sldId id="279" r:id="rId13"/>
    <p:sldId id="256" r:id="rId14"/>
    <p:sldId id="267" r:id="rId15"/>
    <p:sldId id="266" r:id="rId16"/>
    <p:sldId id="268" r:id="rId17"/>
    <p:sldId id="269" r:id="rId18"/>
    <p:sldId id="270" r:id="rId19"/>
    <p:sldId id="257" r:id="rId20"/>
    <p:sldId id="258" r:id="rId21"/>
    <p:sldId id="259" r:id="rId22"/>
    <p:sldId id="271" r:id="rId23"/>
    <p:sldId id="260" r:id="rId24"/>
    <p:sldId id="261" r:id="rId25"/>
    <p:sldId id="262" r:id="rId26"/>
    <p:sldId id="263" r:id="rId27"/>
    <p:sldId id="264" r:id="rId28"/>
    <p:sldId id="265" r:id="rId29"/>
    <p:sldId id="28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37" autoAdjust="0"/>
  </p:normalViewPr>
  <p:slideViewPr>
    <p:cSldViewPr>
      <p:cViewPr varScale="1">
        <p:scale>
          <a:sx n="88" d="100"/>
          <a:sy n="88" d="100"/>
        </p:scale>
        <p:origin x="-96" y="-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1BC2E-E44C-40B0-933D-E74687FFFB1F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02EAE-DA0C-4923-AE76-C595BEBF58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02EAE-DA0C-4923-AE76-C595BEBF589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DEF1B09-989C-4FEF-BC93-9767E2A7D67A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43C20C-2125-4C63-A2DF-AD0B6A4BEC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EF1B09-989C-4FEF-BC93-9767E2A7D67A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43C20C-2125-4C63-A2DF-AD0B6A4BEC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EF1B09-989C-4FEF-BC93-9767E2A7D67A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43C20C-2125-4C63-A2DF-AD0B6A4BEC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EF1B09-989C-4FEF-BC93-9767E2A7D67A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43C20C-2125-4C63-A2DF-AD0B6A4BEC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EF1B09-989C-4FEF-BC93-9767E2A7D67A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43C20C-2125-4C63-A2DF-AD0B6A4BEC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EF1B09-989C-4FEF-BC93-9767E2A7D67A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43C20C-2125-4C63-A2DF-AD0B6A4BEC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EF1B09-989C-4FEF-BC93-9767E2A7D67A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43C20C-2125-4C63-A2DF-AD0B6A4BEC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EF1B09-989C-4FEF-BC93-9767E2A7D67A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43C20C-2125-4C63-A2DF-AD0B6A4BEC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EF1B09-989C-4FEF-BC93-9767E2A7D67A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43C20C-2125-4C63-A2DF-AD0B6A4BEC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DEF1B09-989C-4FEF-BC93-9767E2A7D67A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43C20C-2125-4C63-A2DF-AD0B6A4BEC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DEF1B09-989C-4FEF-BC93-9767E2A7D67A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43C20C-2125-4C63-A2DF-AD0B6A4BEC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DEF1B09-989C-4FEF-BC93-9767E2A7D67A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D43C20C-2125-4C63-A2DF-AD0B6A4BEC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Studying Populations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219200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/>
              <a:t>Mark-and-Recapture</a:t>
            </a:r>
            <a:endParaRPr lang="en-US" dirty="0"/>
          </a:p>
        </p:txBody>
      </p:sp>
      <p:sp>
        <p:nvSpPr>
          <p:cNvPr id="11267" name="Subtitle 2"/>
          <p:cNvSpPr>
            <a:spLocks noGrp="1"/>
          </p:cNvSpPr>
          <p:nvPr>
            <p:ph type="subTitle" idx="1"/>
          </p:nvPr>
        </p:nvSpPr>
        <p:spPr>
          <a:xfrm>
            <a:off x="533400" y="2667000"/>
            <a:ext cx="7854950" cy="2314575"/>
          </a:xfrm>
        </p:spPr>
        <p:txBody>
          <a:bodyPr>
            <a:normAutofit fontScale="92500"/>
          </a:bodyPr>
          <a:lstStyle/>
          <a:p>
            <a:pPr marR="0" algn="ctr" eaLnBrk="1" hangingPunct="1">
              <a:lnSpc>
                <a:spcPct val="80000"/>
              </a:lnSpc>
            </a:pPr>
            <a:r>
              <a:rPr lang="en-US" sz="2800" smtClean="0"/>
              <a:t>Scientists capture animals and mark them.</a:t>
            </a:r>
          </a:p>
          <a:p>
            <a:pPr marR="0" algn="ctr" eaLnBrk="1" hangingPunct="1">
              <a:lnSpc>
                <a:spcPct val="80000"/>
              </a:lnSpc>
            </a:pPr>
            <a:r>
              <a:rPr lang="en-US" sz="2800" smtClean="0"/>
              <a:t>They go back later and recapture the animals.</a:t>
            </a:r>
          </a:p>
          <a:p>
            <a:pPr marR="0" algn="ctr" eaLnBrk="1" hangingPunct="1">
              <a:lnSpc>
                <a:spcPct val="80000"/>
              </a:lnSpc>
            </a:pPr>
            <a:endParaRPr lang="en-US" sz="2800" smtClean="0"/>
          </a:p>
          <a:p>
            <a:pPr marR="0" algn="ctr" eaLnBrk="1" hangingPunct="1">
              <a:lnSpc>
                <a:spcPct val="80000"/>
              </a:lnSpc>
            </a:pPr>
            <a:r>
              <a:rPr lang="en-US" sz="2800" smtClean="0"/>
              <a:t>Scientists see how many are unmarked and then apply a formula to estimate the total population.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219200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/>
              <a:t>Limiting factor</a:t>
            </a:r>
            <a:endParaRPr lang="en-US" dirty="0"/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533400" y="2667000"/>
            <a:ext cx="7854950" cy="2314575"/>
          </a:xfrm>
        </p:spPr>
        <p:txBody>
          <a:bodyPr/>
          <a:lstStyle/>
          <a:p>
            <a:pPr marR="0" algn="ctr" eaLnBrk="1" hangingPunct="1"/>
            <a:r>
              <a:rPr lang="en-US" sz="4400" smtClean="0"/>
              <a:t>An environmental factor that prevents a population from increasing.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219200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/>
              <a:t>Carrying Capacity</a:t>
            </a:r>
            <a:endParaRPr lang="en-US" dirty="0"/>
          </a:p>
        </p:txBody>
      </p:sp>
      <p:sp>
        <p:nvSpPr>
          <p:cNvPr id="12291" name="Subtitle 2"/>
          <p:cNvSpPr>
            <a:spLocks noGrp="1"/>
          </p:cNvSpPr>
          <p:nvPr>
            <p:ph type="subTitle" idx="1"/>
          </p:nvPr>
        </p:nvSpPr>
        <p:spPr>
          <a:xfrm>
            <a:off x="533400" y="2667000"/>
            <a:ext cx="7854950" cy="2314575"/>
          </a:xfrm>
        </p:spPr>
        <p:txBody>
          <a:bodyPr/>
          <a:lstStyle/>
          <a:p>
            <a:pPr marR="0" algn="ctr" eaLnBrk="1" hangingPunct="1"/>
            <a:r>
              <a:rPr lang="en-US" sz="4400" dirty="0" smtClean="0"/>
              <a:t>The largest population that an area can support.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Ecology Terms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dirty="0" smtClean="0"/>
              <a:t>An organism’s job or role in the ecosystem.</a:t>
            </a:r>
          </a:p>
          <a:p>
            <a:pPr algn="ctr">
              <a:buNone/>
            </a:pPr>
            <a:endParaRPr lang="en-US" sz="4000" dirty="0"/>
          </a:p>
          <a:p>
            <a:pPr algn="ctr">
              <a:buNone/>
            </a:pPr>
            <a:r>
              <a:rPr lang="en-US" sz="4000" dirty="0" smtClean="0"/>
              <a:t>Includes: what an organism eats, how it obtains food, and any predators.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Niche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8915400" cy="452596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200" dirty="0"/>
              <a:t>The specific environment that provides the things an organism needs to live, grow, and reproduce</a:t>
            </a:r>
            <a:r>
              <a:rPr lang="en-US" sz="3200" dirty="0" smtClean="0"/>
              <a:t>; an organism’s home.</a:t>
            </a:r>
          </a:p>
          <a:p>
            <a:pPr algn="ctr">
              <a:buNone/>
            </a:pPr>
            <a:r>
              <a:rPr lang="en-US" sz="3200" dirty="0" smtClean="0"/>
              <a:t>A habitat provides food, water, shelter, living space.</a:t>
            </a:r>
          </a:p>
          <a:p>
            <a:pPr algn="ctr">
              <a:buNone/>
            </a:pPr>
            <a:endParaRPr lang="en-US" sz="3200" dirty="0" smtClean="0"/>
          </a:p>
          <a:p>
            <a:pPr algn="ctr">
              <a:buNone/>
            </a:pPr>
            <a:r>
              <a:rPr lang="en-US" sz="3200" dirty="0" smtClean="0"/>
              <a:t>Examples: </a:t>
            </a:r>
          </a:p>
          <a:p>
            <a:pPr algn="ctr">
              <a:buNone/>
            </a:pPr>
            <a:r>
              <a:rPr lang="en-US" sz="3200" dirty="0" smtClean="0"/>
              <a:t>For fungus=moist earth of the forest floor.</a:t>
            </a:r>
          </a:p>
          <a:p>
            <a:pPr algn="ctr">
              <a:buNone/>
            </a:pPr>
            <a:r>
              <a:rPr lang="en-US" sz="3200" dirty="0" smtClean="0"/>
              <a:t>For an earthworm=tunnels in garden soil.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Habitat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4000" dirty="0" smtClean="0"/>
              <a:t>All the organisms of the same species living in the same area at the same time.</a:t>
            </a:r>
          </a:p>
          <a:p>
            <a:pPr algn="ctr">
              <a:buNone/>
            </a:pPr>
            <a:endParaRPr lang="en-US" sz="4000" dirty="0"/>
          </a:p>
          <a:p>
            <a:pPr algn="ctr">
              <a:buNone/>
            </a:pPr>
            <a:r>
              <a:rPr lang="en-US" sz="4000" dirty="0" smtClean="0"/>
              <a:t>Examples:</a:t>
            </a:r>
          </a:p>
          <a:p>
            <a:pPr algn="ctr">
              <a:buNone/>
            </a:pPr>
            <a:r>
              <a:rPr lang="en-US" sz="4000" dirty="0" smtClean="0"/>
              <a:t>All the prairie dogs in a prairie.</a:t>
            </a:r>
          </a:p>
          <a:p>
            <a:pPr algn="ctr">
              <a:buNone/>
            </a:pPr>
            <a:r>
              <a:rPr lang="en-US" sz="4000" dirty="0" smtClean="0"/>
              <a:t>All the red oaks of a forest.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" dirty="0" smtClean="0"/>
              <a:t>All the different populations living in the same area at the same time.</a:t>
            </a:r>
          </a:p>
          <a:p>
            <a:pPr algn="ctr">
              <a:buNone/>
            </a:pPr>
            <a:endParaRPr lang="en-US" sz="4000" dirty="0"/>
          </a:p>
          <a:p>
            <a:pPr algn="ctr">
              <a:buNone/>
            </a:pPr>
            <a:r>
              <a:rPr lang="en-US" sz="4000" dirty="0" smtClean="0"/>
              <a:t>Example:</a:t>
            </a:r>
          </a:p>
          <a:p>
            <a:pPr algn="ctr">
              <a:buNone/>
            </a:pPr>
            <a:r>
              <a:rPr lang="en-US" sz="4000" dirty="0" smtClean="0"/>
              <a:t>All the living things (bacteria, </a:t>
            </a:r>
            <a:r>
              <a:rPr lang="en-US" sz="4000" dirty="0" err="1" smtClean="0"/>
              <a:t>protists</a:t>
            </a:r>
            <a:r>
              <a:rPr lang="en-US" sz="4000" dirty="0" smtClean="0"/>
              <a:t>, fungus, plants, and animals) in a forest.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dirty="0" smtClean="0"/>
              <a:t>A community of living things in an area and their nonliving environment.</a:t>
            </a:r>
          </a:p>
          <a:p>
            <a:pPr algn="ctr">
              <a:buNone/>
            </a:pPr>
            <a:endParaRPr lang="en-US" sz="4000" dirty="0"/>
          </a:p>
          <a:p>
            <a:pPr algn="ctr">
              <a:buNone/>
            </a:pPr>
            <a:r>
              <a:rPr lang="en-US" sz="4000" dirty="0" smtClean="0"/>
              <a:t>All the living things in a forest, plus the soil, rocks, water, air temperature, and weather.</a:t>
            </a:r>
          </a:p>
          <a:p>
            <a:pPr algn="ctr">
              <a:buNone/>
            </a:pPr>
            <a:endParaRPr lang="en-US" sz="4000" dirty="0"/>
          </a:p>
          <a:p>
            <a:pPr algn="ctr">
              <a:buNone/>
            </a:pP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dirty="0" smtClean="0"/>
              <a:t>An environmental factor that prevents a population from increasing.</a:t>
            </a:r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dirty="0" smtClean="0"/>
              <a:t>Examples:</a:t>
            </a:r>
          </a:p>
          <a:p>
            <a:pPr algn="ctr">
              <a:buNone/>
            </a:pPr>
            <a:r>
              <a:rPr lang="en-US" dirty="0" smtClean="0"/>
              <a:t>Food</a:t>
            </a:r>
          </a:p>
          <a:p>
            <a:pPr algn="ctr">
              <a:buNone/>
            </a:pPr>
            <a:r>
              <a:rPr lang="en-US" dirty="0" smtClean="0"/>
              <a:t>Water</a:t>
            </a:r>
          </a:p>
          <a:p>
            <a:pPr algn="ctr">
              <a:buNone/>
            </a:pPr>
            <a:r>
              <a:rPr lang="en-US" dirty="0" smtClean="0"/>
              <a:t>Shelter</a:t>
            </a:r>
          </a:p>
          <a:p>
            <a:pPr algn="ctr">
              <a:buNone/>
            </a:pPr>
            <a:r>
              <a:rPr lang="en-US" dirty="0" smtClean="0"/>
              <a:t>Living space</a:t>
            </a:r>
          </a:p>
          <a:p>
            <a:pPr algn="ctr">
              <a:buNone/>
            </a:pPr>
            <a:r>
              <a:rPr lang="en-US" dirty="0" smtClean="0"/>
              <a:t>Weather conditions</a:t>
            </a:r>
          </a:p>
          <a:p>
            <a:pPr algn="ctr">
              <a:buNone/>
            </a:pPr>
            <a:r>
              <a:rPr lang="en-US" dirty="0" smtClean="0"/>
              <a:t>Number of predators</a:t>
            </a:r>
          </a:p>
          <a:p>
            <a:pPr algn="ctr">
              <a:buNone/>
            </a:pPr>
            <a:r>
              <a:rPr lang="en-US" dirty="0" smtClean="0"/>
              <a:t>Number of competitors</a:t>
            </a:r>
          </a:p>
          <a:p>
            <a:pPr algn="ctr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Limiting Factor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219200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/>
              <a:t>Population</a:t>
            </a:r>
            <a:endParaRPr lang="en-US" dirty="0"/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33400" y="2667000"/>
            <a:ext cx="7854950" cy="2314575"/>
          </a:xfrm>
        </p:spPr>
        <p:txBody>
          <a:bodyPr/>
          <a:lstStyle/>
          <a:p>
            <a:pPr marR="0" algn="ctr" eaLnBrk="1" hangingPunct="1"/>
            <a:r>
              <a:rPr lang="en-US" sz="4400" dirty="0" smtClean="0"/>
              <a:t>All the members of one species in a particular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The largest population that an area can support.</a:t>
            </a:r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dirty="0" smtClean="0"/>
              <a:t>Limiting factors often determine the carrying capacity of an area.</a:t>
            </a:r>
          </a:p>
          <a:p>
            <a:pPr algn="ctr">
              <a:buNone/>
            </a:pPr>
            <a:r>
              <a:rPr lang="en-US" dirty="0" smtClean="0"/>
              <a:t>Populations usually stay around the carrying capacity.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Carrying Capacity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" dirty="0" smtClean="0"/>
              <a:t>The struggle between organisms to survive as they attempt to use the same limited resources.</a:t>
            </a:r>
          </a:p>
          <a:p>
            <a:pPr algn="ctr">
              <a:buNone/>
            </a:pPr>
            <a:endParaRPr lang="en-US" sz="4000" dirty="0"/>
          </a:p>
          <a:p>
            <a:pPr algn="ctr">
              <a:buNone/>
            </a:pPr>
            <a:r>
              <a:rPr lang="en-US" sz="4000" dirty="0" smtClean="0"/>
              <a:t>Two or more predators that feed on the same prey. Snakes and hawks compete for mice.</a:t>
            </a:r>
          </a:p>
          <a:p>
            <a:pPr algn="ctr">
              <a:buNone/>
            </a:pPr>
            <a:endParaRPr lang="en-US" sz="4000" dirty="0"/>
          </a:p>
          <a:p>
            <a:pPr algn="ctr">
              <a:buNone/>
            </a:pP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4000" dirty="0" smtClean="0"/>
              <a:t>Often animals can live in the same area and not compete, because they have different niches.  They may eat different foods.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Note: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en-US" sz="3800" dirty="0" smtClean="0"/>
              <a:t>A relationship between two organisms in which one organism kills another for food. Also called predation.</a:t>
            </a:r>
          </a:p>
          <a:p>
            <a:pPr algn="ctr">
              <a:buNone/>
            </a:pPr>
            <a:endParaRPr lang="en-US" sz="1600" dirty="0"/>
          </a:p>
          <a:p>
            <a:pPr algn="ctr">
              <a:buNone/>
            </a:pPr>
            <a:r>
              <a:rPr lang="en-US" sz="3800" dirty="0" smtClean="0"/>
              <a:t>Examples:</a:t>
            </a:r>
          </a:p>
          <a:p>
            <a:pPr algn="ctr">
              <a:buNone/>
            </a:pPr>
            <a:r>
              <a:rPr lang="en-US" sz="3800" dirty="0" smtClean="0"/>
              <a:t>A coyote and a rabbit</a:t>
            </a:r>
          </a:p>
          <a:p>
            <a:pPr algn="ctr">
              <a:buNone/>
            </a:pPr>
            <a:r>
              <a:rPr lang="en-US" sz="3800" dirty="0" smtClean="0"/>
              <a:t>A bird and blueberry bush</a:t>
            </a:r>
            <a:endParaRPr lang="en-US" sz="3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Predator-Prey Relationship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800" dirty="0" smtClean="0"/>
              <a:t>A close, ongoing relationship between two organisms of different species that benefits at least one of the organisms.</a:t>
            </a:r>
          </a:p>
          <a:p>
            <a:pPr algn="ctr">
              <a:buNone/>
            </a:pPr>
            <a:endParaRPr lang="en-US" sz="3800" dirty="0"/>
          </a:p>
          <a:p>
            <a:pPr algn="ctr">
              <a:buNone/>
            </a:pPr>
            <a:r>
              <a:rPr lang="en-US" sz="3800" dirty="0" smtClean="0"/>
              <a:t>Note: Predation is not symbiotic, because predator-prey relationships are quick, not ongoing.</a:t>
            </a:r>
            <a:endParaRPr lang="en-US" sz="3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Symbiosis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en-US" sz="4000" dirty="0" smtClean="0"/>
              <a:t>A symbiotic relationship between two organisms in which both organisms benefit.</a:t>
            </a:r>
          </a:p>
          <a:p>
            <a:pPr algn="ctr">
              <a:buNone/>
            </a:pPr>
            <a:endParaRPr lang="en-US" sz="4000" dirty="0" smtClean="0"/>
          </a:p>
          <a:p>
            <a:pPr algn="ctr">
              <a:buNone/>
            </a:pPr>
            <a:r>
              <a:rPr lang="en-US" sz="4000" dirty="0" smtClean="0"/>
              <a:t>Example:</a:t>
            </a:r>
          </a:p>
          <a:p>
            <a:pPr algn="ctr">
              <a:buNone/>
            </a:pPr>
            <a:r>
              <a:rPr lang="en-US" sz="4000" dirty="0" smtClean="0"/>
              <a:t>A sea anemone and a clown fish.</a:t>
            </a:r>
          </a:p>
          <a:p>
            <a:pPr algn="ctr">
              <a:buNone/>
            </a:pP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" dirty="0" smtClean="0"/>
              <a:t>A symbiotic relationship between two organisms in which one organism benefits and the other organism is neither helped nor harmed.</a:t>
            </a:r>
          </a:p>
          <a:p>
            <a:pPr algn="ctr">
              <a:buNone/>
            </a:pPr>
            <a:endParaRPr lang="en-US" sz="2000" dirty="0"/>
          </a:p>
          <a:p>
            <a:pPr algn="ctr">
              <a:buNone/>
            </a:pPr>
            <a:r>
              <a:rPr lang="en-US" sz="4000" dirty="0" smtClean="0"/>
              <a:t>Example:</a:t>
            </a:r>
          </a:p>
          <a:p>
            <a:pPr algn="ctr">
              <a:buNone/>
            </a:pPr>
            <a:r>
              <a:rPr lang="en-US" sz="4000" dirty="0" smtClean="0"/>
              <a:t>A bird builds a nest in a tree.</a:t>
            </a:r>
          </a:p>
          <a:p>
            <a:pPr>
              <a:buNone/>
            </a:pP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Commensalism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en-US" sz="4000" dirty="0" smtClean="0"/>
              <a:t>A symbiotic relationship between two organisms in which one organism benefits and the other organism is harmed.</a:t>
            </a:r>
          </a:p>
          <a:p>
            <a:pPr algn="ctr">
              <a:buNone/>
            </a:pPr>
            <a:endParaRPr lang="en-US" sz="4000" dirty="0"/>
          </a:p>
          <a:p>
            <a:pPr algn="ctr">
              <a:buNone/>
            </a:pPr>
            <a:r>
              <a:rPr lang="en-US" sz="4000" dirty="0" smtClean="0"/>
              <a:t>Example:</a:t>
            </a:r>
          </a:p>
          <a:p>
            <a:pPr algn="ctr">
              <a:buNone/>
            </a:pPr>
            <a:r>
              <a:rPr lang="en-US" sz="4000" dirty="0" smtClean="0"/>
              <a:t>Fleas on a dog</a:t>
            </a:r>
          </a:p>
          <a:p>
            <a:pPr>
              <a:buNone/>
            </a:pP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Parasitism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490472"/>
          </a:xfrm>
        </p:spPr>
        <p:txBody>
          <a:bodyPr/>
          <a:lstStyle/>
          <a:p>
            <a:r>
              <a:rPr lang="en-US" dirty="0" smtClean="0"/>
              <a:t>The organism that a parasite (or virus) lives on or in and is harmed in a parasitic relationship.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Host	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124200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Parasite	</a:t>
            </a: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114800"/>
            <a:ext cx="8229600" cy="1490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lang="en-US" sz="2700" dirty="0" smtClean="0"/>
              <a:t>The organism that benefits by living on or in a host in a parasitic relationship.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  <p:bldP spid="4" grpId="0"/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A behavior or physical characteristic that allows an organism to survive in its environment.</a:t>
            </a:r>
            <a:endParaRPr lang="en-US" sz="5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851648" cy="1219200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/>
              <a:t>What is the population?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600200"/>
            <a:ext cx="2971800" cy="3276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562600" y="1600200"/>
            <a:ext cx="22098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lowchart: Connector 6"/>
          <p:cNvSpPr/>
          <p:nvPr/>
        </p:nvSpPr>
        <p:spPr>
          <a:xfrm>
            <a:off x="2667000" y="39624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lowchart: Connector 7"/>
          <p:cNvSpPr/>
          <p:nvPr/>
        </p:nvSpPr>
        <p:spPr>
          <a:xfrm>
            <a:off x="6629400" y="22860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Flowchart: Connector 8"/>
          <p:cNvSpPr/>
          <p:nvPr/>
        </p:nvSpPr>
        <p:spPr>
          <a:xfrm>
            <a:off x="3352800" y="24384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lowchart: Connector 9"/>
          <p:cNvSpPr/>
          <p:nvPr/>
        </p:nvSpPr>
        <p:spPr>
          <a:xfrm>
            <a:off x="3276600" y="39624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Flowchart: Connector 10"/>
          <p:cNvSpPr/>
          <p:nvPr/>
        </p:nvSpPr>
        <p:spPr>
          <a:xfrm>
            <a:off x="1752600" y="39624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1447800" y="35814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Flowchart: Connector 12"/>
          <p:cNvSpPr/>
          <p:nvPr/>
        </p:nvSpPr>
        <p:spPr>
          <a:xfrm>
            <a:off x="2438400" y="23622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Flowchart: Connector 13"/>
          <p:cNvSpPr/>
          <p:nvPr/>
        </p:nvSpPr>
        <p:spPr>
          <a:xfrm>
            <a:off x="2514600" y="34290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Flowchart: Connector 14"/>
          <p:cNvSpPr/>
          <p:nvPr/>
        </p:nvSpPr>
        <p:spPr>
          <a:xfrm>
            <a:off x="2133600" y="18288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Flowchart: Connector 15"/>
          <p:cNvSpPr/>
          <p:nvPr/>
        </p:nvSpPr>
        <p:spPr>
          <a:xfrm>
            <a:off x="1676400" y="27432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Flowchart: Connector 16"/>
          <p:cNvSpPr/>
          <p:nvPr/>
        </p:nvSpPr>
        <p:spPr>
          <a:xfrm>
            <a:off x="5867400" y="22860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Flowchart: Connector 17"/>
          <p:cNvSpPr/>
          <p:nvPr/>
        </p:nvSpPr>
        <p:spPr>
          <a:xfrm>
            <a:off x="5867400" y="17526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Flowchart: Connector 18"/>
          <p:cNvSpPr/>
          <p:nvPr/>
        </p:nvSpPr>
        <p:spPr>
          <a:xfrm>
            <a:off x="7191233" y="2233684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Flowchart: Connector 19"/>
          <p:cNvSpPr/>
          <p:nvPr/>
        </p:nvSpPr>
        <p:spPr>
          <a:xfrm>
            <a:off x="7086600" y="16764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Flowchart: Connector 20"/>
          <p:cNvSpPr/>
          <p:nvPr/>
        </p:nvSpPr>
        <p:spPr>
          <a:xfrm>
            <a:off x="7162800" y="19812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Flowchart: Connector 23"/>
          <p:cNvSpPr/>
          <p:nvPr/>
        </p:nvSpPr>
        <p:spPr>
          <a:xfrm>
            <a:off x="6553200" y="19050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Flowchart: Connector 24"/>
          <p:cNvSpPr/>
          <p:nvPr/>
        </p:nvSpPr>
        <p:spPr>
          <a:xfrm>
            <a:off x="6172200" y="23622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Flowchart: Connector 25"/>
          <p:cNvSpPr/>
          <p:nvPr/>
        </p:nvSpPr>
        <p:spPr>
          <a:xfrm>
            <a:off x="6172200" y="19050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752600" y="12192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Population A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715000" y="12954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Population B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495800" y="2590800"/>
            <a:ext cx="4267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Both areas have a population of 9.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219200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/>
              <a:t>Population density</a:t>
            </a:r>
            <a:endParaRPr lang="en-US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533400" y="2667000"/>
            <a:ext cx="7854950" cy="2314575"/>
          </a:xfrm>
        </p:spPr>
        <p:txBody>
          <a:bodyPr/>
          <a:lstStyle/>
          <a:p>
            <a:pPr marR="0" algn="ctr" eaLnBrk="1" hangingPunct="1"/>
            <a:r>
              <a:rPr lang="en-US" sz="4400" smtClean="0"/>
              <a:t>The number of individuals in an area of a specific size.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28600"/>
            <a:ext cx="8763000" cy="1219200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en-US" dirty="0" smtClean="0"/>
              <a:t>What is the population density?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600200"/>
            <a:ext cx="2971800" cy="3276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562600" y="1600200"/>
            <a:ext cx="22098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lowchart: Connector 6"/>
          <p:cNvSpPr/>
          <p:nvPr/>
        </p:nvSpPr>
        <p:spPr>
          <a:xfrm>
            <a:off x="2667000" y="39624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lowchart: Connector 7"/>
          <p:cNvSpPr/>
          <p:nvPr/>
        </p:nvSpPr>
        <p:spPr>
          <a:xfrm>
            <a:off x="6629400" y="22860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Flowchart: Connector 8"/>
          <p:cNvSpPr/>
          <p:nvPr/>
        </p:nvSpPr>
        <p:spPr>
          <a:xfrm>
            <a:off x="3352800" y="24384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lowchart: Connector 9"/>
          <p:cNvSpPr/>
          <p:nvPr/>
        </p:nvSpPr>
        <p:spPr>
          <a:xfrm>
            <a:off x="3276600" y="39624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Flowchart: Connector 10"/>
          <p:cNvSpPr/>
          <p:nvPr/>
        </p:nvSpPr>
        <p:spPr>
          <a:xfrm>
            <a:off x="1752600" y="39624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1447800" y="35814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Flowchart: Connector 12"/>
          <p:cNvSpPr/>
          <p:nvPr/>
        </p:nvSpPr>
        <p:spPr>
          <a:xfrm>
            <a:off x="2438400" y="23622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Flowchart: Connector 13"/>
          <p:cNvSpPr/>
          <p:nvPr/>
        </p:nvSpPr>
        <p:spPr>
          <a:xfrm>
            <a:off x="2514600" y="34290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Flowchart: Connector 14"/>
          <p:cNvSpPr/>
          <p:nvPr/>
        </p:nvSpPr>
        <p:spPr>
          <a:xfrm>
            <a:off x="2133600" y="18288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Flowchart: Connector 15"/>
          <p:cNvSpPr/>
          <p:nvPr/>
        </p:nvSpPr>
        <p:spPr>
          <a:xfrm>
            <a:off x="1676400" y="27432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Flowchart: Connector 16"/>
          <p:cNvSpPr/>
          <p:nvPr/>
        </p:nvSpPr>
        <p:spPr>
          <a:xfrm>
            <a:off x="5867400" y="22860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Flowchart: Connector 17"/>
          <p:cNvSpPr/>
          <p:nvPr/>
        </p:nvSpPr>
        <p:spPr>
          <a:xfrm>
            <a:off x="5867400" y="17526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Flowchart: Connector 18"/>
          <p:cNvSpPr/>
          <p:nvPr/>
        </p:nvSpPr>
        <p:spPr>
          <a:xfrm>
            <a:off x="7191233" y="2233684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Flowchart: Connector 19"/>
          <p:cNvSpPr/>
          <p:nvPr/>
        </p:nvSpPr>
        <p:spPr>
          <a:xfrm>
            <a:off x="7086600" y="16764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Flowchart: Connector 20"/>
          <p:cNvSpPr/>
          <p:nvPr/>
        </p:nvSpPr>
        <p:spPr>
          <a:xfrm>
            <a:off x="7162800" y="19812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Flowchart: Connector 23"/>
          <p:cNvSpPr/>
          <p:nvPr/>
        </p:nvSpPr>
        <p:spPr>
          <a:xfrm>
            <a:off x="6553200" y="19050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Flowchart: Connector 24"/>
          <p:cNvSpPr/>
          <p:nvPr/>
        </p:nvSpPr>
        <p:spPr>
          <a:xfrm>
            <a:off x="6172200" y="23622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Flowchart: Connector 25"/>
          <p:cNvSpPr/>
          <p:nvPr/>
        </p:nvSpPr>
        <p:spPr>
          <a:xfrm>
            <a:off x="6172200" y="1905000"/>
            <a:ext cx="228600" cy="228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752600" y="12192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Area A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715000" y="12192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Area B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495800" y="2590800"/>
            <a:ext cx="4267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Population A has a population density of 9/ yard</a:t>
            </a:r>
            <a:r>
              <a:rPr lang="en-US" sz="2000" baseline="30000" dirty="0" smtClean="0"/>
              <a:t>2.</a:t>
            </a:r>
          </a:p>
          <a:p>
            <a:pPr algn="ctr"/>
            <a:r>
              <a:rPr lang="en-US" sz="2000" dirty="0" smtClean="0"/>
              <a:t>Population B has a population of 9/ foot</a:t>
            </a:r>
            <a:r>
              <a:rPr lang="en-US" sz="2000" baseline="30000" dirty="0" smtClean="0"/>
              <a:t>2.</a:t>
            </a:r>
          </a:p>
          <a:p>
            <a:pPr algn="ctr"/>
            <a:r>
              <a:rPr lang="en-US" sz="2000" dirty="0" smtClean="0"/>
              <a:t>The areas have the same population but different population densities.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152400" y="21336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One yard</a:t>
            </a:r>
            <a:r>
              <a:rPr lang="en-US" baseline="30000" dirty="0" smtClean="0"/>
              <a:t>2</a:t>
            </a:r>
            <a:endParaRPr lang="en-US" baseline="30000" dirty="0"/>
          </a:p>
        </p:txBody>
      </p:sp>
      <p:sp>
        <p:nvSpPr>
          <p:cNvPr id="30" name="Bent Arrow 29"/>
          <p:cNvSpPr/>
          <p:nvPr/>
        </p:nvSpPr>
        <p:spPr>
          <a:xfrm>
            <a:off x="533400" y="1828800"/>
            <a:ext cx="533400" cy="3048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495800" y="19050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One foot</a:t>
            </a:r>
            <a:r>
              <a:rPr lang="en-US" baseline="30000" dirty="0" smtClean="0"/>
              <a:t>2</a:t>
            </a:r>
            <a:endParaRPr lang="en-US" baseline="30000" dirty="0"/>
          </a:p>
        </p:txBody>
      </p:sp>
      <p:sp>
        <p:nvSpPr>
          <p:cNvPr id="32" name="Bent Arrow 31"/>
          <p:cNvSpPr/>
          <p:nvPr/>
        </p:nvSpPr>
        <p:spPr>
          <a:xfrm>
            <a:off x="4876800" y="1600200"/>
            <a:ext cx="533400" cy="3048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Population </a:t>
            </a:r>
          </a:p>
          <a:p>
            <a:pPr lvl="1"/>
            <a:r>
              <a:rPr lang="en-US" sz="2800" dirty="0" smtClean="0"/>
              <a:t>tells how many organisms there are</a:t>
            </a:r>
          </a:p>
          <a:p>
            <a:pPr lvl="1"/>
            <a:r>
              <a:rPr lang="en-US" sz="2800" dirty="0" smtClean="0"/>
              <a:t>is written as a number</a:t>
            </a:r>
          </a:p>
          <a:p>
            <a:pPr lvl="2"/>
            <a:r>
              <a:rPr lang="en-US" sz="3000" dirty="0" smtClean="0"/>
              <a:t>328 </a:t>
            </a:r>
            <a:r>
              <a:rPr lang="en-US" sz="3000" dirty="0" err="1" smtClean="0"/>
              <a:t>burch</a:t>
            </a:r>
            <a:r>
              <a:rPr lang="en-US" sz="3000" dirty="0" smtClean="0"/>
              <a:t> trees</a:t>
            </a:r>
          </a:p>
          <a:p>
            <a:pPr lvl="2"/>
            <a:r>
              <a:rPr lang="en-US" sz="3000" dirty="0" smtClean="0"/>
              <a:t>250,000 people</a:t>
            </a:r>
          </a:p>
          <a:p>
            <a:r>
              <a:rPr lang="en-US" sz="3200" dirty="0" smtClean="0"/>
              <a:t>Population Density </a:t>
            </a:r>
          </a:p>
          <a:p>
            <a:pPr lvl="1"/>
            <a:r>
              <a:rPr lang="en-US" sz="2800" dirty="0" smtClean="0"/>
              <a:t>Tells how many organisms are in a certain</a:t>
            </a:r>
          </a:p>
          <a:p>
            <a:pPr lvl="1"/>
            <a:r>
              <a:rPr lang="en-US" sz="2800" dirty="0" smtClean="0"/>
              <a:t>is written as a number over an area</a:t>
            </a:r>
          </a:p>
          <a:p>
            <a:pPr lvl="1"/>
            <a:r>
              <a:rPr lang="en-US" sz="2800" dirty="0" smtClean="0"/>
              <a:t>shows how dense, or “</a:t>
            </a:r>
            <a:r>
              <a:rPr lang="en-US" sz="2800" dirty="0" err="1" smtClean="0"/>
              <a:t>smushed</a:t>
            </a:r>
            <a:r>
              <a:rPr lang="en-US" sz="2800" dirty="0" smtClean="0"/>
              <a:t> together”, the organisms are.</a:t>
            </a:r>
          </a:p>
          <a:p>
            <a:pPr lvl="2"/>
            <a:r>
              <a:rPr lang="en-US" sz="3000" dirty="0" smtClean="0"/>
              <a:t>18 </a:t>
            </a:r>
            <a:r>
              <a:rPr lang="en-US" sz="3000" dirty="0" err="1" smtClean="0"/>
              <a:t>burch</a:t>
            </a:r>
            <a:r>
              <a:rPr lang="en-US" sz="3000" dirty="0" smtClean="0"/>
              <a:t> trees/ acre</a:t>
            </a:r>
          </a:p>
          <a:p>
            <a:pPr lvl="2"/>
            <a:r>
              <a:rPr lang="en-US" sz="3000" dirty="0" smtClean="0"/>
              <a:t>2 people/ meter</a:t>
            </a:r>
            <a:r>
              <a:rPr lang="en-US" sz="3000" baseline="30000" dirty="0" smtClean="0"/>
              <a:t>2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Population vs. Population Density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219200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/>
              <a:t>Direct Observation</a:t>
            </a:r>
            <a:endParaRPr lang="en-US" dirty="0"/>
          </a:p>
        </p:txBody>
      </p:sp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>
          <a:xfrm>
            <a:off x="533400" y="2667000"/>
            <a:ext cx="7854950" cy="2314575"/>
          </a:xfrm>
        </p:spPr>
        <p:txBody>
          <a:bodyPr/>
          <a:lstStyle/>
          <a:p>
            <a:pPr marR="0" algn="ctr" eaLnBrk="1" hangingPunct="1"/>
            <a:r>
              <a:rPr lang="en-US" sz="4400" smtClean="0"/>
              <a:t>Counting all the members of the population.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219200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/>
              <a:t>Indirect Observation</a:t>
            </a:r>
            <a:endParaRPr lang="en-US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533400" y="2667000"/>
            <a:ext cx="7854950" cy="2314575"/>
          </a:xfrm>
        </p:spPr>
        <p:txBody>
          <a:bodyPr>
            <a:normAutofit fontScale="92500"/>
          </a:bodyPr>
          <a:lstStyle/>
          <a:p>
            <a:pPr marR="0" algn="ctr" eaLnBrk="1" hangingPunct="1"/>
            <a:r>
              <a:rPr lang="en-US" sz="4400" smtClean="0"/>
              <a:t>Counting signs of an organism instead of counting the actual organism.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219200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/>
              <a:t>Sampling</a:t>
            </a:r>
            <a:endParaRPr lang="en-US" dirty="0"/>
          </a:p>
        </p:txBody>
      </p:sp>
      <p:sp>
        <p:nvSpPr>
          <p:cNvPr id="10243" name="Subtitle 2"/>
          <p:cNvSpPr>
            <a:spLocks noGrp="1"/>
          </p:cNvSpPr>
          <p:nvPr>
            <p:ph type="subTitle" idx="1"/>
          </p:nvPr>
        </p:nvSpPr>
        <p:spPr>
          <a:xfrm>
            <a:off x="533400" y="2667000"/>
            <a:ext cx="7854950" cy="2314575"/>
          </a:xfrm>
        </p:spPr>
        <p:txBody>
          <a:bodyPr>
            <a:normAutofit fontScale="92500" lnSpcReduction="20000"/>
          </a:bodyPr>
          <a:lstStyle/>
          <a:p>
            <a:pPr marR="0" algn="ctr" eaLnBrk="1" hangingPunct="1"/>
            <a:r>
              <a:rPr lang="en-US" sz="4400" smtClean="0"/>
              <a:t>Counting the organism in a small area and then multiplying to find the larger area.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210</TotalTime>
  <Words>763</Words>
  <Application>Microsoft Office PowerPoint</Application>
  <PresentationFormat>On-screen Show (4:3)</PresentationFormat>
  <Paragraphs>126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Concourse</vt:lpstr>
      <vt:lpstr>Studying Populations</vt:lpstr>
      <vt:lpstr>Population</vt:lpstr>
      <vt:lpstr>What is the population?</vt:lpstr>
      <vt:lpstr>Population density</vt:lpstr>
      <vt:lpstr>What is the population density?</vt:lpstr>
      <vt:lpstr>Population vs. Population Density</vt:lpstr>
      <vt:lpstr>Direct Observation</vt:lpstr>
      <vt:lpstr>Indirect Observation</vt:lpstr>
      <vt:lpstr>Sampling</vt:lpstr>
      <vt:lpstr>Mark-and-Recapture</vt:lpstr>
      <vt:lpstr>Limiting factor</vt:lpstr>
      <vt:lpstr>Carrying Capacity</vt:lpstr>
      <vt:lpstr>Ecology Terms</vt:lpstr>
      <vt:lpstr>Niche</vt:lpstr>
      <vt:lpstr>Habitat</vt:lpstr>
      <vt:lpstr>Population</vt:lpstr>
      <vt:lpstr>Community</vt:lpstr>
      <vt:lpstr>Ecosystem</vt:lpstr>
      <vt:lpstr>Limiting Factor</vt:lpstr>
      <vt:lpstr>Carrying Capacity</vt:lpstr>
      <vt:lpstr>Competition</vt:lpstr>
      <vt:lpstr>Note: </vt:lpstr>
      <vt:lpstr>Predator-Prey Relationship</vt:lpstr>
      <vt:lpstr>Symbiosis</vt:lpstr>
      <vt:lpstr>Mutualism</vt:lpstr>
      <vt:lpstr>Commensalism</vt:lpstr>
      <vt:lpstr>Parasitism</vt:lpstr>
      <vt:lpstr>Host </vt:lpstr>
      <vt:lpstr>Adaptation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Ecology Terms</dc:title>
  <dc:creator>Taran Swanson</dc:creator>
  <cp:lastModifiedBy>fcboe</cp:lastModifiedBy>
  <cp:revision>23</cp:revision>
  <dcterms:created xsi:type="dcterms:W3CDTF">2011-09-07T13:02:48Z</dcterms:created>
  <dcterms:modified xsi:type="dcterms:W3CDTF">2011-09-19T14:18:36Z</dcterms:modified>
</cp:coreProperties>
</file>